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66" r:id="rId3"/>
    <p:sldId id="267" r:id="rId4"/>
    <p:sldId id="269" r:id="rId5"/>
    <p:sldId id="268" r:id="rId6"/>
    <p:sldId id="270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E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68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72D19-CB3C-4E9A-8E72-078E729766FE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D1AF7-6B59-4DC3-B1CB-F6D04E84AB0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786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D1AF7-6B59-4DC3-B1CB-F6D04E84AB0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31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6584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51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247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77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1353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65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295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0050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17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6326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919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54E65-011E-4DF2-A0F2-DB230B60FE15}" type="datetimeFigureOut">
              <a:rPr lang="de-DE" smtClean="0"/>
              <a:t>17.12.2015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B3C3B-78F2-41B8-90CC-0FE3710F8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666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96" y="3256970"/>
            <a:ext cx="3148897" cy="235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pic>
        <p:nvPicPr>
          <p:cNvPr id="2052" name="Picture 4" descr="http://eubon.eu/showimg.php?filename=m500_1175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606" y="3518339"/>
            <a:ext cx="2736304" cy="209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feld 16"/>
          <p:cNvSpPr txBox="1"/>
          <p:nvPr/>
        </p:nvSpPr>
        <p:spPr>
          <a:xfrm>
            <a:off x="3398720" y="5589240"/>
            <a:ext cx="2683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European </a:t>
            </a:r>
            <a:r>
              <a:rPr lang="de-DE" sz="1400" dirty="0" err="1" smtClean="0"/>
              <a:t>Biodiversity</a:t>
            </a:r>
            <a:r>
              <a:rPr lang="de-DE" sz="1400" dirty="0" smtClean="0"/>
              <a:t> Portal (EBP)</a:t>
            </a:r>
            <a:endParaRPr lang="de-DE" sz="1400" dirty="0"/>
          </a:p>
        </p:txBody>
      </p:sp>
      <p:sp>
        <p:nvSpPr>
          <p:cNvPr id="23" name="Rechteck 22"/>
          <p:cNvSpPr/>
          <p:nvPr/>
        </p:nvSpPr>
        <p:spPr>
          <a:xfrm>
            <a:off x="6744716" y="3472624"/>
            <a:ext cx="2000445" cy="55170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Monitoring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6744715" y="4145426"/>
            <a:ext cx="2000445" cy="55170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Management</a:t>
            </a:r>
            <a:endParaRPr lang="de-DE" dirty="0"/>
          </a:p>
        </p:txBody>
      </p:sp>
      <p:sp>
        <p:nvSpPr>
          <p:cNvPr id="25" name="Rechteck 24"/>
          <p:cNvSpPr/>
          <p:nvPr/>
        </p:nvSpPr>
        <p:spPr>
          <a:xfrm>
            <a:off x="6746873" y="4816787"/>
            <a:ext cx="2000445" cy="55170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Administration</a:t>
            </a:r>
            <a:endParaRPr lang="de-DE" dirty="0"/>
          </a:p>
        </p:txBody>
      </p:sp>
      <p:sp>
        <p:nvSpPr>
          <p:cNvPr id="26" name="Rechteck 25"/>
          <p:cNvSpPr/>
          <p:nvPr/>
        </p:nvSpPr>
        <p:spPr>
          <a:xfrm>
            <a:off x="6746873" y="5467275"/>
            <a:ext cx="2000445" cy="55170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420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17" grpId="0"/>
      <p:bldP spid="23" grpId="0" animBg="1"/>
      <p:bldP spid="24" grpId="0" animBg="1"/>
      <p:bldP spid="25" grpId="0" animBg="1"/>
      <p:bldP spid="26" grpId="0" animBg="1"/>
      <p:bldP spid="21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516807" y="3356992"/>
            <a:ext cx="3672408" cy="25202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smtClean="0">
                <a:solidFill>
                  <a:schemeClr val="bg1"/>
                </a:solidFill>
              </a:rPr>
              <a:t>Mapping </a:t>
            </a:r>
            <a:r>
              <a:rPr lang="de-DE" b="1" dirty="0" err="1" smtClean="0">
                <a:solidFill>
                  <a:schemeClr val="bg1"/>
                </a:solidFill>
              </a:rPr>
              <a:t>of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data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flows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and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barriers</a:t>
            </a:r>
            <a:endParaRPr lang="de-DE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>
                <a:solidFill>
                  <a:schemeClr val="bg1"/>
                </a:solidFill>
              </a:rPr>
              <a:t>Identification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of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tools</a:t>
            </a:r>
            <a:r>
              <a:rPr lang="de-DE" b="1" dirty="0" smtClean="0">
                <a:solidFill>
                  <a:schemeClr val="bg1"/>
                </a:solidFill>
              </a:rPr>
              <a:t>, </a:t>
            </a:r>
            <a:r>
              <a:rPr lang="de-DE" b="1" dirty="0" err="1" smtClean="0">
                <a:solidFill>
                  <a:schemeClr val="bg1"/>
                </a:solidFill>
              </a:rPr>
              <a:t>protocols</a:t>
            </a:r>
            <a:r>
              <a:rPr lang="de-DE" b="1" dirty="0" smtClean="0">
                <a:solidFill>
                  <a:schemeClr val="bg1"/>
                </a:solidFill>
              </a:rPr>
              <a:t>, </a:t>
            </a:r>
            <a:r>
              <a:rPr lang="de-DE" b="1" dirty="0" err="1" smtClean="0">
                <a:solidFill>
                  <a:schemeClr val="bg1"/>
                </a:solidFill>
              </a:rPr>
              <a:t>and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standards</a:t>
            </a:r>
            <a:endParaRPr lang="de-DE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>
                <a:solidFill>
                  <a:schemeClr val="bg1"/>
                </a:solidFill>
              </a:rPr>
              <a:t>Lessons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learned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from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test</a:t>
            </a:r>
            <a:r>
              <a:rPr lang="de-DE" b="1" dirty="0" smtClean="0">
                <a:solidFill>
                  <a:schemeClr val="bg1"/>
                </a:solidFill>
              </a:rPr>
              <a:t> </a:t>
            </a:r>
            <a:r>
              <a:rPr lang="de-DE" b="1" dirty="0" err="1" smtClean="0">
                <a:solidFill>
                  <a:schemeClr val="bg1"/>
                </a:solidFill>
              </a:rPr>
              <a:t>sites</a:t>
            </a:r>
            <a:endParaRPr lang="de-DE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5292080" y="3359764"/>
            <a:ext cx="3540686" cy="25175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Identifiction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benefits</a:t>
            </a:r>
            <a:endParaRPr lang="de-DE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Identifications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barriers</a:t>
            </a:r>
            <a:r>
              <a:rPr lang="de-DE" b="1" dirty="0" smtClean="0"/>
              <a:t> </a:t>
            </a:r>
            <a:r>
              <a:rPr lang="de-DE" b="1" dirty="0" err="1" smtClean="0"/>
              <a:t>to</a:t>
            </a:r>
            <a:r>
              <a:rPr lang="de-DE" b="1" dirty="0" smtClean="0"/>
              <a:t> </a:t>
            </a:r>
            <a:r>
              <a:rPr lang="de-DE" b="1" dirty="0" err="1" smtClean="0"/>
              <a:t>use</a:t>
            </a:r>
            <a:r>
              <a:rPr lang="de-DE" b="1" dirty="0" smtClean="0"/>
              <a:t> </a:t>
            </a:r>
            <a:r>
              <a:rPr lang="de-DE" b="1" dirty="0" err="1" smtClean="0"/>
              <a:t>data</a:t>
            </a:r>
            <a:r>
              <a:rPr lang="de-DE" b="1" dirty="0" smtClean="0"/>
              <a:t> </a:t>
            </a:r>
            <a:r>
              <a:rPr lang="de-DE" b="1" dirty="0" err="1" smtClean="0"/>
              <a:t>and</a:t>
            </a:r>
            <a:r>
              <a:rPr lang="de-DE" b="1" dirty="0" smtClean="0"/>
              <a:t> </a:t>
            </a:r>
            <a:r>
              <a:rPr lang="de-DE" b="1" dirty="0" err="1" smtClean="0"/>
              <a:t>tools</a:t>
            </a:r>
            <a:endParaRPr lang="de-DE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Addressing</a:t>
            </a:r>
            <a:r>
              <a:rPr lang="de-DE" b="1" dirty="0" smtClean="0"/>
              <a:t> </a:t>
            </a:r>
            <a:r>
              <a:rPr lang="de-DE" b="1" dirty="0" err="1" smtClean="0"/>
              <a:t>scales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09173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714778" y="2225981"/>
            <a:ext cx="17144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b="1" dirty="0" err="1" smtClean="0"/>
              <a:t>Results</a:t>
            </a:r>
            <a:endParaRPr lang="de-DE" sz="4000" b="1" dirty="0"/>
          </a:p>
        </p:txBody>
      </p:sp>
    </p:spTree>
    <p:extLst>
      <p:ext uri="{BB962C8B-B14F-4D97-AF65-F5344CB8AC3E}">
        <p14:creationId xmlns:p14="http://schemas.microsoft.com/office/powerpoint/2010/main" val="37896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40984" y="796062"/>
            <a:ext cx="1757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err="1" smtClean="0">
                <a:solidFill>
                  <a:srgbClr val="FF0000"/>
                </a:solidFill>
              </a:rPr>
              <a:t>Benefits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427984" y="4437112"/>
            <a:ext cx="2016224" cy="5543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Forecasting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439184" y="3717032"/>
            <a:ext cx="2016224" cy="5543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Transparence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br>
              <a:rPr lang="de-DE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(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policies</a:t>
            </a:r>
            <a:r>
              <a:rPr lang="de-DE" b="1" dirty="0" smtClean="0">
                <a:solidFill>
                  <a:schemeClr val="tx1"/>
                </a:solidFill>
              </a:rPr>
              <a:t>)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3739397" y="5177631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Several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tools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GeoCAT</a:t>
            </a:r>
            <a:r>
              <a:rPr lang="de-DE" b="1" dirty="0" smtClean="0">
                <a:solidFill>
                  <a:schemeClr val="tx1"/>
                </a:solidFill>
              </a:rPr>
              <a:t>, GBIF IPT, VREs,..)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40984" y="796062"/>
            <a:ext cx="2244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err="1" smtClean="0">
                <a:solidFill>
                  <a:srgbClr val="FF0000"/>
                </a:solidFill>
              </a:rPr>
              <a:t>Challenges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436848" y="4202000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Commitment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for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continous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update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5724128" y="3547864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Time 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skills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to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go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into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modelling</a:t>
            </a:r>
            <a:r>
              <a:rPr lang="de-DE" b="1" dirty="0" smtClean="0">
                <a:solidFill>
                  <a:schemeClr val="tx1"/>
                </a:solidFill>
              </a:rPr>
              <a:t>) </a:t>
            </a:r>
            <a:r>
              <a:rPr lang="de-DE" b="1" dirty="0" err="1" smtClean="0">
                <a:solidFill>
                  <a:schemeClr val="tx1"/>
                </a:solidFill>
              </a:rPr>
              <a:t>details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lacking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1223457" y="5201615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Heterogeneity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quality</a:t>
            </a:r>
            <a:r>
              <a:rPr lang="de-DE" b="1" dirty="0" smtClean="0">
                <a:solidFill>
                  <a:schemeClr val="tx1"/>
                </a:solidFill>
              </a:rPr>
              <a:t>) 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419100" y="3212976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Accessibility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long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term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series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147118" y="3724640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Link in-situ 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remote </a:t>
            </a:r>
            <a:r>
              <a:rPr lang="de-DE" b="1" dirty="0" err="1" smtClean="0">
                <a:solidFill>
                  <a:schemeClr val="tx1"/>
                </a:solidFill>
              </a:rPr>
              <a:t>sensing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scales</a:t>
            </a:r>
            <a:r>
              <a:rPr lang="de-DE" b="1" dirty="0" smtClean="0">
                <a:solidFill>
                  <a:schemeClr val="tx1"/>
                </a:solidFill>
              </a:rPr>
              <a:t>)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3293034" y="4802848"/>
            <a:ext cx="2215070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Technical </a:t>
            </a:r>
            <a:r>
              <a:rPr lang="de-DE" b="1" dirty="0" err="1" smtClean="0">
                <a:solidFill>
                  <a:schemeClr val="tx1"/>
                </a:solidFill>
              </a:rPr>
              <a:t>problems</a:t>
            </a:r>
            <a:r>
              <a:rPr lang="de-DE" b="1" dirty="0" smtClean="0">
                <a:solidFill>
                  <a:schemeClr val="tx1"/>
                </a:solidFill>
              </a:rPr>
              <a:t> at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 (</a:t>
            </a:r>
            <a:r>
              <a:rPr lang="de-DE" b="1" dirty="0" err="1" smtClean="0">
                <a:solidFill>
                  <a:schemeClr val="tx1"/>
                </a:solidFill>
              </a:rPr>
              <a:t>repository</a:t>
            </a:r>
            <a:r>
              <a:rPr lang="de-DE" b="1" dirty="0" smtClean="0">
                <a:solidFill>
                  <a:schemeClr val="tx1"/>
                </a:solidFill>
              </a:rPr>
              <a:t>) </a:t>
            </a:r>
            <a:r>
              <a:rPr lang="de-DE" b="1" dirty="0" err="1" smtClean="0">
                <a:solidFill>
                  <a:schemeClr val="tx1"/>
                </a:solidFill>
              </a:rPr>
              <a:t>interfaces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6113462" y="4941168"/>
            <a:ext cx="2562993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 smtClean="0">
                <a:solidFill>
                  <a:schemeClr val="tx1"/>
                </a:solidFill>
              </a:rPr>
              <a:t>Visibility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of</a:t>
            </a:r>
            <a:r>
              <a:rPr lang="de-DE" b="1" dirty="0" smtClean="0">
                <a:solidFill>
                  <a:schemeClr val="tx1"/>
                </a:solidFill>
              </a:rPr>
              <a:t> EU BON </a:t>
            </a:r>
            <a:r>
              <a:rPr lang="de-DE" b="1" dirty="0" err="1" smtClean="0">
                <a:solidFill>
                  <a:schemeClr val="tx1"/>
                </a:solidFill>
              </a:rPr>
              <a:t>when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providing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integrated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tools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6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3463" y="5497513"/>
            <a:ext cx="47593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7864172" y="6381328"/>
            <a:ext cx="1254125" cy="438227"/>
            <a:chOff x="7239000" y="6092031"/>
            <a:chExt cx="1729853" cy="66761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39000" y="6092031"/>
              <a:ext cx="865498" cy="667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181171" y="6178523"/>
              <a:ext cx="787682" cy="45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Gerade Verbindung 8"/>
          <p:cNvCxnSpPr/>
          <p:nvPr/>
        </p:nvCxnSpPr>
        <p:spPr>
          <a:xfrm>
            <a:off x="-36512" y="6237312"/>
            <a:ext cx="928903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EUBON_logo_present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6393678"/>
            <a:ext cx="1182685" cy="41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2" y="6323626"/>
            <a:ext cx="755576" cy="534374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19100" y="217256"/>
            <a:ext cx="8473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„Workflow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from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data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mobilisation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to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de-DE" sz="2000" b="1" dirty="0" err="1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practice</a:t>
            </a:r>
            <a:r>
              <a:rPr lang="de-DE" sz="2000" b="1" dirty="0" smtClean="0">
                <a:solidFill>
                  <a:srgbClr val="009999"/>
                </a:solidFill>
                <a:latin typeface="Calibri" pitchFamily="34" charset="0"/>
                <a:ea typeface="ＭＳ Ｐゴシック" pitchFamily="34" charset="-128"/>
              </a:rPr>
              <a:t>“</a:t>
            </a:r>
          </a:p>
        </p:txBody>
      </p:sp>
      <p:sp>
        <p:nvSpPr>
          <p:cNvPr id="15" name="Rechteck 14"/>
          <p:cNvSpPr/>
          <p:nvPr/>
        </p:nvSpPr>
        <p:spPr>
          <a:xfrm>
            <a:off x="251520" y="1469168"/>
            <a:ext cx="267957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Data </a:t>
            </a:r>
            <a:r>
              <a:rPr lang="de-DE" b="1" dirty="0" err="1" smtClean="0">
                <a:solidFill>
                  <a:schemeClr val="bg1"/>
                </a:solidFill>
              </a:rPr>
              <a:t>mobilisation</a:t>
            </a:r>
            <a:endParaRPr lang="de-DE" b="1" dirty="0">
              <a:solidFill>
                <a:schemeClr val="bg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268217" y="1469168"/>
            <a:ext cx="2679574" cy="914400"/>
          </a:xfrm>
          <a:prstGeom prst="rect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Data „</a:t>
            </a:r>
            <a:r>
              <a:rPr lang="de-DE" b="1" dirty="0" err="1" smtClean="0">
                <a:solidFill>
                  <a:schemeClr val="accent6">
                    <a:lumMod val="50000"/>
                  </a:schemeClr>
                </a:solidFill>
              </a:rPr>
              <a:t>processing</a:t>
            </a:r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b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accessing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de-DE" sz="1200" b="1" i="1" dirty="0" err="1" smtClean="0">
                <a:solidFill>
                  <a:schemeClr val="accent6">
                    <a:lumMod val="50000"/>
                  </a:schemeClr>
                </a:solidFill>
              </a:rPr>
              <a:t>visualisation</a:t>
            </a:r>
            <a:r>
              <a:rPr lang="de-DE" sz="1200" b="1" i="1" dirty="0" smtClean="0">
                <a:solidFill>
                  <a:schemeClr val="accent6">
                    <a:lumMod val="50000"/>
                  </a:schemeClr>
                </a:solidFill>
              </a:rPr>
              <a:t>,….</a:t>
            </a:r>
            <a:endParaRPr lang="de-DE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212906" y="1469168"/>
            <a:ext cx="267957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Practice</a:t>
            </a:r>
            <a:endParaRPr lang="de-DE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1700244" y="2564904"/>
            <a:ext cx="2223684" cy="64807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4747509" y="2553337"/>
            <a:ext cx="2223684" cy="648072"/>
          </a:xfrm>
          <a:prstGeom prst="rightArrow">
            <a:avLst/>
          </a:prstGeom>
          <a:solidFill>
            <a:srgbClr val="26E6A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40984" y="796062"/>
            <a:ext cx="1968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>
                <a:solidFill>
                  <a:srgbClr val="FF0000"/>
                </a:solidFill>
              </a:rPr>
              <a:t>Solutions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796136" y="3573016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Integrated </a:t>
            </a:r>
            <a:r>
              <a:rPr lang="de-DE" b="1" dirty="0" err="1" smtClean="0">
                <a:solidFill>
                  <a:schemeClr val="tx1"/>
                </a:solidFill>
              </a:rPr>
              <a:t>and</a:t>
            </a:r>
            <a:r>
              <a:rPr lang="de-DE" b="1" dirty="0" smtClean="0">
                <a:solidFill>
                  <a:schemeClr val="tx1"/>
                </a:solidFill>
              </a:rPr>
              <a:t> „</a:t>
            </a:r>
            <a:r>
              <a:rPr lang="de-DE" b="1" dirty="0" err="1" smtClean="0">
                <a:solidFill>
                  <a:schemeClr val="tx1"/>
                </a:solidFill>
              </a:rPr>
              <a:t>digested</a:t>
            </a:r>
            <a:r>
              <a:rPr lang="de-DE" b="1" dirty="0" smtClean="0">
                <a:solidFill>
                  <a:schemeClr val="tx1"/>
                </a:solidFill>
              </a:rPr>
              <a:t>“ </a:t>
            </a:r>
            <a:r>
              <a:rPr lang="de-DE" b="1" dirty="0" err="1" smtClean="0">
                <a:solidFill>
                  <a:schemeClr val="tx1"/>
                </a:solidFill>
              </a:rPr>
              <a:t>data</a:t>
            </a:r>
            <a:r>
              <a:rPr lang="de-DE" b="1" dirty="0" smtClean="0">
                <a:solidFill>
                  <a:schemeClr val="tx1"/>
                </a:solidFill>
              </a:rPr>
              <a:t>, </a:t>
            </a:r>
            <a:r>
              <a:rPr lang="de-DE" b="1" dirty="0" err="1" smtClean="0">
                <a:solidFill>
                  <a:schemeClr val="tx1"/>
                </a:solidFill>
              </a:rPr>
              <a:t>preferably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maps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3563888" y="3937216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More SMEs </a:t>
            </a:r>
            <a:r>
              <a:rPr lang="de-DE" b="1" dirty="0" err="1" smtClean="0">
                <a:solidFill>
                  <a:schemeClr val="tx1"/>
                </a:solidFill>
              </a:rPr>
              <a:t>for</a:t>
            </a:r>
            <a:r>
              <a:rPr lang="de-DE" b="1" dirty="0" smtClean="0">
                <a:solidFill>
                  <a:schemeClr val="tx1"/>
                </a:solidFill>
              </a:rPr>
              <a:t> innovative </a:t>
            </a:r>
            <a:r>
              <a:rPr lang="de-DE" b="1" dirty="0" err="1" smtClean="0">
                <a:solidFill>
                  <a:schemeClr val="tx1"/>
                </a:solidFill>
              </a:rPr>
              <a:t>implementation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419100" y="3882752"/>
            <a:ext cx="2016224" cy="914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European </a:t>
            </a:r>
            <a:r>
              <a:rPr lang="de-DE" b="1" dirty="0" err="1" smtClean="0">
                <a:solidFill>
                  <a:schemeClr val="tx1"/>
                </a:solidFill>
              </a:rPr>
              <a:t>legislation</a:t>
            </a:r>
            <a:r>
              <a:rPr lang="de-DE" b="1" dirty="0" smtClean="0">
                <a:solidFill>
                  <a:schemeClr val="tx1"/>
                </a:solidFill>
              </a:rPr>
              <a:t>; e.g. </a:t>
            </a:r>
            <a:r>
              <a:rPr lang="de-DE" b="1" dirty="0" err="1" smtClean="0">
                <a:solidFill>
                  <a:schemeClr val="tx1"/>
                </a:solidFill>
              </a:rPr>
              <a:t>reporting</a:t>
            </a:r>
            <a:r>
              <a:rPr lang="de-DE" b="1" dirty="0" smtClean="0">
                <a:solidFill>
                  <a:schemeClr val="tx1"/>
                </a:solidFill>
              </a:rPr>
              <a:t> </a:t>
            </a:r>
            <a:r>
              <a:rPr lang="de-DE" b="1" dirty="0" err="1" smtClean="0">
                <a:solidFill>
                  <a:schemeClr val="tx1"/>
                </a:solidFill>
              </a:rPr>
              <a:t>duties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92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Bildschirmpräsentation (4:3)</PresentationFormat>
  <Paragraphs>55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Museum für Naturkunde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Vohland, Katrin</dc:creator>
  <cp:lastModifiedBy>Wetzel, Florian</cp:lastModifiedBy>
  <cp:revision>38</cp:revision>
  <dcterms:created xsi:type="dcterms:W3CDTF">2015-12-08T07:41:28Z</dcterms:created>
  <dcterms:modified xsi:type="dcterms:W3CDTF">2015-12-17T13:46:04Z</dcterms:modified>
</cp:coreProperties>
</file>